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44" r:id="rId4"/>
    <p:sldId id="277" r:id="rId5"/>
    <p:sldId id="340" r:id="rId6"/>
    <p:sldId id="280" r:id="rId7"/>
    <p:sldId id="281" r:id="rId8"/>
    <p:sldId id="279" r:id="rId9"/>
    <p:sldId id="278" r:id="rId10"/>
    <p:sldId id="270" r:id="rId11"/>
    <p:sldId id="321" r:id="rId12"/>
    <p:sldId id="341" r:id="rId13"/>
    <p:sldId id="342" r:id="rId14"/>
    <p:sldId id="271" r:id="rId15"/>
    <p:sldId id="343" r:id="rId16"/>
    <p:sldId id="261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132D0F4-41AD-4813-B834-62B478874DC9}">
          <p14:sldIdLst>
            <p14:sldId id="256"/>
            <p14:sldId id="258"/>
            <p14:sldId id="344"/>
            <p14:sldId id="277"/>
            <p14:sldId id="340"/>
            <p14:sldId id="280"/>
            <p14:sldId id="281"/>
            <p14:sldId id="279"/>
            <p14:sldId id="278"/>
            <p14:sldId id="270"/>
            <p14:sldId id="321"/>
            <p14:sldId id="341"/>
            <p14:sldId id="342"/>
            <p14:sldId id="271"/>
            <p14:sldId id="343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5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 preferSingleView="1">
    <p:restoredLeft sz="17852" autoAdjust="0"/>
    <p:restoredTop sz="94676" autoAdjust="0"/>
  </p:normalViewPr>
  <p:slideViewPr>
    <p:cSldViewPr>
      <p:cViewPr>
        <p:scale>
          <a:sx n="100" d="100"/>
          <a:sy n="100" d="100"/>
        </p:scale>
        <p:origin x="-117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D565D5C-86A2-4FF6-A730-C10D89D338C0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4914A7D-0A8E-42A7-968F-9A575DC10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0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2921" tIns="46460" rIns="92921" bIns="4646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2921" tIns="46460" rIns="92921" bIns="46460" rtlCol="0"/>
          <a:lstStyle>
            <a:lvl1pPr algn="r">
              <a:defRPr sz="1200"/>
            </a:lvl1pPr>
          </a:lstStyle>
          <a:p>
            <a:fld id="{BBE773D9-08DD-45C3-B6EA-7EBBB2591AFA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0" rIns="92921" bIns="4646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2921" tIns="46460" rIns="92921" bIns="464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2921" tIns="46460" rIns="92921" bIns="4646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2921" tIns="46460" rIns="92921" bIns="46460" rtlCol="0" anchor="b"/>
          <a:lstStyle>
            <a:lvl1pPr algn="r">
              <a:defRPr sz="1200"/>
            </a:lvl1pPr>
          </a:lstStyle>
          <a:p>
            <a:fld id="{2D1D362D-D470-4E36-ADE3-B4B444D500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4501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D362D-D470-4E36-ADE3-B4B444D500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522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>
                <a:solidFill>
                  <a:prstClr val="black"/>
                </a:solidFill>
              </a:rPr>
              <a:pPr/>
              <a:t>10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D362D-D470-4E36-ADE3-B4B444D500B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0791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>
                <a:solidFill>
                  <a:prstClr val="black"/>
                </a:solidFill>
              </a:rPr>
              <a:pPr/>
              <a:t>12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>
                <a:solidFill>
                  <a:prstClr val="black"/>
                </a:solidFill>
              </a:rPr>
              <a:pPr/>
              <a:t>13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>
                <a:solidFill>
                  <a:prstClr val="black"/>
                </a:solidFill>
              </a:rPr>
              <a:pPr/>
              <a:t>14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>
                <a:solidFill>
                  <a:prstClr val="black"/>
                </a:solidFill>
              </a:rPr>
              <a:pPr/>
              <a:t>15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D362D-D470-4E36-ADE3-B4B444D500B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951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 smtClean="0"/>
              <a:pPr/>
              <a:t>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 smtClean="0">
                <a:solidFill>
                  <a:prstClr val="black"/>
                </a:solidFill>
              </a:rPr>
              <a:pPr/>
              <a:t>3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>
                <a:solidFill>
                  <a:prstClr val="black"/>
                </a:solidFill>
              </a:rPr>
              <a:pPr/>
              <a:t>4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D704-1A29-437A-A176-1295732DA9AD}" type="slidenum">
              <a:rPr lang="ar-KW">
                <a:solidFill>
                  <a:prstClr val="black"/>
                </a:solidFill>
              </a:rPr>
              <a:pPr/>
              <a:t>5</a:t>
            </a:fld>
            <a:endParaRPr lang="ar-K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D362D-D470-4E36-ADE3-B4B444D500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961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D362D-D470-4E36-ADE3-B4B444D500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363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D362D-D470-4E36-ADE3-B4B444D500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357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D362D-D470-4E36-ADE3-B4B444D500B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271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l" descr="CMA Data Classification: Internal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microsoft sans serif"/>
              </a:rPr>
              <a:t>CMA Data Classification: Internal</a:t>
            </a:r>
            <a:endParaRPr lang="en-GB" sz="850" b="0" i="0" u="none" baseline="0">
              <a:solidFill>
                <a:srgbClr val="0000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7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32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196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175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734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68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492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594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80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502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72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1D0F1-45D5-4D36-A5CB-A6F468EAF9B3}" type="datetimeFigureOut">
              <a:rPr lang="en-GB" smtClean="0"/>
              <a:pPr/>
              <a:t>25/12/2015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C8EC-0F4B-4CDB-8AC0-556EC31B66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l" descr="CMA Data Classification: Internal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microsoft sans serif"/>
              </a:rPr>
              <a:t>CMA Data Classification: Internal</a:t>
            </a:r>
            <a:endParaRPr lang="en-GB" sz="850" b="0" i="0" u="none" baseline="0">
              <a:solidFill>
                <a:srgbClr val="0000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1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548680"/>
            <a:ext cx="7056784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KW" sz="5200" b="1" i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ورشة عمل</a:t>
            </a:r>
            <a:endParaRPr lang="en-GB" sz="5200" b="1" i="1" u="sng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628800"/>
            <a:ext cx="7416824" cy="4608512"/>
          </a:xfrm>
        </p:spPr>
        <p:txBody>
          <a:bodyPr>
            <a:normAutofit/>
          </a:bodyPr>
          <a:lstStyle/>
          <a:p>
            <a:pPr rtl="1"/>
            <a:endParaRPr lang="en-US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/>
            </a:endParaRPr>
          </a:p>
          <a:p>
            <a:pPr rtl="1"/>
            <a:r>
              <a:rPr lang="ar-KW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/>
              </a:rPr>
              <a:t>تعليمات حركة رؤوس أموال الشركات المساهمة وأدوات الدين وأسهم الخزينة</a:t>
            </a:r>
          </a:p>
          <a:p>
            <a:pPr rtl="1"/>
            <a:endParaRPr lang="ar-KW" sz="1050" b="1" dirty="0" smtClean="0">
              <a:solidFill>
                <a:srgbClr val="002060"/>
              </a:solidFill>
              <a:cs typeface="Times New Roman"/>
            </a:endParaRPr>
          </a:p>
          <a:p>
            <a:pPr rtl="1"/>
            <a:r>
              <a:rPr lang="ar-KW" sz="3600" b="1" dirty="0">
                <a:solidFill>
                  <a:srgbClr val="002060"/>
                </a:solidFill>
                <a:cs typeface="Times New Roman"/>
              </a:rPr>
              <a:t>اسم المحاضر: مبارك عبدالله الرفاعي</a:t>
            </a:r>
          </a:p>
          <a:p>
            <a:r>
              <a:rPr lang="ar-KW" sz="3600" b="1" dirty="0" smtClean="0">
                <a:solidFill>
                  <a:srgbClr val="002060"/>
                </a:solidFill>
                <a:cs typeface="Times New Roman"/>
              </a:rPr>
              <a:t>الإدارة</a:t>
            </a:r>
            <a:r>
              <a:rPr lang="ar-KW" sz="3600" b="1" dirty="0">
                <a:solidFill>
                  <a:srgbClr val="002060"/>
                </a:solidFill>
                <a:cs typeface="Times New Roman"/>
              </a:rPr>
              <a:t>:</a:t>
            </a:r>
            <a:r>
              <a:rPr lang="ar-KW" sz="3600" b="1" dirty="0" smtClean="0">
                <a:solidFill>
                  <a:srgbClr val="002060"/>
                </a:solidFill>
                <a:cs typeface="Times New Roman"/>
              </a:rPr>
              <a:t> إدارة تنظيم الشركات </a:t>
            </a:r>
          </a:p>
          <a:p>
            <a:pPr rtl="1"/>
            <a:r>
              <a:rPr lang="ar-KW" sz="2800" b="1" dirty="0" smtClean="0">
                <a:solidFill>
                  <a:srgbClr val="002060"/>
                </a:solidFill>
                <a:cs typeface="Times New Roman"/>
              </a:rPr>
              <a:t>التاريخ </a:t>
            </a:r>
            <a:r>
              <a:rPr lang="en-US" sz="2800" b="1" dirty="0" smtClean="0">
                <a:solidFill>
                  <a:srgbClr val="002060"/>
                </a:solidFill>
                <a:cs typeface="Times New Roman"/>
              </a:rPr>
              <a:t>:</a:t>
            </a:r>
            <a:r>
              <a:rPr lang="ar-KW" sz="2800" b="1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cs typeface="Times New Roman"/>
              </a:rPr>
              <a:t>2014/11/4</a:t>
            </a:r>
            <a:endParaRPr lang="ar-KW" sz="2800" b="1" dirty="0" smtClean="0">
              <a:solidFill>
                <a:srgbClr val="002060"/>
              </a:solidFill>
              <a:cs typeface="Times New Roman"/>
            </a:endParaRPr>
          </a:p>
        </p:txBody>
      </p:sp>
      <p:pic>
        <p:nvPicPr>
          <p:cNvPr id="6" name="Picture 5" descr="Picture 3.png"/>
          <p:cNvPicPr>
            <a:picLocks noChangeAspect="1"/>
          </p:cNvPicPr>
          <p:nvPr/>
        </p:nvPicPr>
        <p:blipFill rotWithShape="1">
          <a:blip r:embed="rId3" cstate="print"/>
          <a:srcRect r="75690"/>
          <a:stretch/>
        </p:blipFill>
        <p:spPr>
          <a:xfrm>
            <a:off x="1" y="0"/>
            <a:ext cx="1763687" cy="6858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18012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374" y="980728"/>
            <a:ext cx="5922106" cy="144015"/>
          </a:xfrm>
        </p:spPr>
        <p:txBody>
          <a:bodyPr>
            <a:noAutofit/>
          </a:bodyPr>
          <a:lstStyle/>
          <a:p>
            <a:pPr lvl="0" algn="r" rtl="1" fontAlgn="base">
              <a:spcAft>
                <a:spcPct val="0"/>
              </a:spcAft>
            </a:pPr>
            <a:r>
              <a:rPr lang="ar-KW" sz="3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شراء أو بيع أسهم </a:t>
            </a:r>
            <a:r>
              <a:rPr lang="ar-KW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الخزينة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ar-KW" sz="32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  <a:t/>
            </a:r>
            <a:br>
              <a:rPr lang="ar-KW" sz="32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</a:br>
            <a:endParaRPr lang="en-US" sz="32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377728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just" fontAlgn="base">
              <a:spcAft>
                <a:spcPct val="0"/>
              </a:spcAft>
              <a:buNone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1"/>
            <a:ext cx="3170956" cy="914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3574065"/>
              </p:ext>
            </p:extLst>
          </p:nvPr>
        </p:nvGraphicFramePr>
        <p:xfrm>
          <a:off x="817240" y="1844824"/>
          <a:ext cx="8064896" cy="3220080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1565935"/>
                <a:gridCol w="6498961"/>
              </a:tblGrid>
              <a:tr h="58950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dirty="0">
                          <a:solidFill>
                            <a:srgbClr val="002060"/>
                          </a:solidFill>
                          <a:effectLst/>
                        </a:rPr>
                        <a:t>الغرض</a:t>
                      </a:r>
                      <a:endParaRPr lang="en-US" sz="1800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2060"/>
                          </a:solidFill>
                          <a:effectLst/>
                        </a:rPr>
                        <a:t>Purpose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الموافقة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 على حق 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شراء أو بيع أسهم الخزينة لشركة مساهمة. 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4953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نطاق</a:t>
                      </a: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 التطبيق</a:t>
                      </a:r>
                      <a:endParaRPr lang="en-US" sz="1800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2060"/>
                          </a:solidFill>
                          <a:effectLst/>
                        </a:rPr>
                        <a:t>Scope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>
                          <a:solidFill>
                            <a:srgbClr val="002060"/>
                          </a:solidFill>
                          <a:effectLst/>
                        </a:rPr>
                        <a:t>ينطبق هذا الإجراء على الشركات المساهمة 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المدرجة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 في سوق الكويت للأوراق المالية باستثناء الجهات الخاضعة لرقابة بنك الكويت المركزي.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7031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متطلبات الإجراء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Requirements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تقديم نموذج طلب شراء أو بيع أسهم الخزينة لشركة مساهمة والتقيد بمتطلباته.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932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المرجع</a:t>
                      </a:r>
                      <a:endParaRPr lang="en-US" sz="1800" u="non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Reference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تعليمات هيئة أسواق المال بشأن تنظيم شراء الشركات المساهمة لأسهمها (أسهم الخزينة)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 وكيفية استخدامها والتصرف فيها رقم (</a:t>
                      </a:r>
                      <a:r>
                        <a:rPr lang="ar-KW" sz="1600" b="1" u="none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هـ.أ.م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ar-KW" sz="1600" b="1" u="none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ق.ت.أ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ar-KW" sz="1600" b="1" u="none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ت.ش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2013/6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).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563888" y="1220024"/>
            <a:ext cx="532859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42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-1035496"/>
            <a:ext cx="8568952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4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07701"/>
            <a:ext cx="6696744" cy="1143000"/>
          </a:xfrm>
        </p:spPr>
        <p:txBody>
          <a:bodyPr>
            <a:noAutofit/>
          </a:bodyPr>
          <a:lstStyle/>
          <a:p>
            <a:pPr algn="r" rtl="1" fontAlgn="base">
              <a:spcAft>
                <a:spcPct val="0"/>
              </a:spcAft>
            </a:pPr>
            <a:r>
              <a:rPr lang="ar-KW" sz="3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إصدار أدوات الدين (سندات، صكوك، أخرى</a:t>
            </a:r>
            <a:r>
              <a:rPr lang="ar-KW" sz="3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r>
              <a:rPr lang="en-US" sz="3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ar-KW" sz="3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  <a:t/>
            </a:r>
            <a:br>
              <a:rPr lang="ar-KW" sz="3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</a:br>
            <a:endParaRPr lang="en-US" sz="30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r" fontAlgn="base">
              <a:spcAft>
                <a:spcPct val="0"/>
              </a:spcAft>
              <a:buNone/>
            </a:pPr>
            <a:endParaRPr lang="en-US" sz="1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65762"/>
            <a:ext cx="2736304" cy="914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4376041"/>
              </p:ext>
            </p:extLst>
          </p:nvPr>
        </p:nvGraphicFramePr>
        <p:xfrm>
          <a:off x="533400" y="1700808"/>
          <a:ext cx="8071048" cy="3687052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1567130"/>
                <a:gridCol w="6503918"/>
              </a:tblGrid>
              <a:tr h="70937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dirty="0">
                          <a:solidFill>
                            <a:srgbClr val="002060"/>
                          </a:solidFill>
                          <a:effectLst/>
                        </a:rPr>
                        <a:t>الغرض</a:t>
                      </a:r>
                      <a:endParaRPr lang="en-US" sz="1800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2060"/>
                          </a:solidFill>
                          <a:effectLst/>
                        </a:rPr>
                        <a:t>Purpose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إصدار أدوات الدين (سندات، صكوك، أخرى). </a:t>
                      </a:r>
                      <a:endParaRPr lang="ar-KW" sz="1600" b="1" i="0" u="none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8682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نطاق</a:t>
                      </a: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 التطبيق</a:t>
                      </a:r>
                      <a:endParaRPr lang="en-US" sz="1800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2060"/>
                          </a:solidFill>
                          <a:effectLst/>
                        </a:rPr>
                        <a:t>Scope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>
                          <a:solidFill>
                            <a:srgbClr val="002060"/>
                          </a:solidFill>
                          <a:effectLst/>
                        </a:rPr>
                        <a:t>ينطبق هذا الإجراء 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على جميع </a:t>
                      </a:r>
                      <a:r>
                        <a:rPr lang="ar-KW" sz="1600" b="1" u="none" dirty="0">
                          <a:solidFill>
                            <a:srgbClr val="002060"/>
                          </a:solidFill>
                          <a:effectLst/>
                        </a:rPr>
                        <a:t>الشركات المساهمة (العامة/ المقفلة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) / 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باستثناء 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الجهات الخاضعة لرقابة بنك الكويت المركزي.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7479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متطلبات الإجراء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Requirements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تقديم نموذج طلب إصدار أدوات الدين والتقيد بمتطلباته.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3464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المرجع</a:t>
                      </a:r>
                      <a:endParaRPr lang="en-US" sz="1800" u="non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Reference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مرسوم بقانون رقم (25) لسنة 2012 بإصدار قانون الشركات وتعديلاته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 و لائحته التنفيذية.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843808" y="1121728"/>
            <a:ext cx="597666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2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93204"/>
            <a:ext cx="6768752" cy="981844"/>
          </a:xfrm>
        </p:spPr>
        <p:txBody>
          <a:bodyPr>
            <a:noAutofit/>
          </a:bodyPr>
          <a:lstStyle/>
          <a:p>
            <a:pPr lvl="0" algn="r" rtl="1" fontAlgn="base">
              <a:spcAft>
                <a:spcPct val="0"/>
              </a:spcAft>
            </a:pP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  <a:t/>
            </a:r>
            <a:b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</a:br>
            <a:r>
              <a:rPr lang="ar-KW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نشرات</a:t>
            </a:r>
            <a:r>
              <a:rPr lang="en-US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ar-KW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الاكتتاب </a:t>
            </a:r>
            <a:r>
              <a:rPr lang="ar-KW" sz="2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لطرح الأسهم أو إصدار </a:t>
            </a:r>
            <a:r>
              <a:rPr lang="ar-KW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أدوات</a:t>
            </a:r>
            <a:r>
              <a:rPr lang="en-US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ar-KW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الدين</a:t>
            </a:r>
            <a:r>
              <a:rPr lang="en-US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ar-KW" sz="2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ar-KW" sz="2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27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13732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700" b="1" dirty="0" smtClean="0">
                <a:solidFill>
                  <a:srgbClr val="002060"/>
                </a:solidFill>
              </a:rPr>
              <a:t>نشرة اكتتاب </a:t>
            </a:r>
            <a:r>
              <a:rPr lang="ar-KW" sz="2700" b="1" dirty="0">
                <a:solidFill>
                  <a:srgbClr val="002060"/>
                </a:solidFill>
              </a:rPr>
              <a:t>لطرح </a:t>
            </a:r>
            <a:r>
              <a:rPr lang="ar-KW" sz="2700" b="1" dirty="0" smtClean="0">
                <a:solidFill>
                  <a:srgbClr val="002060"/>
                </a:solidFill>
              </a:rPr>
              <a:t>أسهم جديدة لشركة تحت التأسيس</a:t>
            </a:r>
            <a:r>
              <a:rPr lang="en-US" sz="2700" b="1" dirty="0">
                <a:solidFill>
                  <a:srgbClr val="002060"/>
                </a:solidFill>
              </a:rPr>
              <a:t>.</a:t>
            </a:r>
            <a:endParaRPr lang="ar-KW" sz="27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700" b="1" dirty="0" smtClean="0">
                <a:solidFill>
                  <a:srgbClr val="002060"/>
                </a:solidFill>
              </a:rPr>
              <a:t>نشرة اكتتاب لطرح أسهم الزيادة النقدية في رأس المال</a:t>
            </a:r>
            <a:r>
              <a:rPr lang="en-US" sz="2700" b="1" dirty="0" smtClean="0">
                <a:solidFill>
                  <a:srgbClr val="002060"/>
                </a:solidFill>
              </a:rPr>
              <a:t>.</a:t>
            </a:r>
            <a:r>
              <a:rPr lang="ar-KW" sz="2700" b="1" dirty="0" smtClean="0">
                <a:solidFill>
                  <a:srgbClr val="002060"/>
                </a:solidFill>
              </a:rPr>
              <a:t> </a:t>
            </a: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700" b="1" dirty="0" smtClean="0">
                <a:solidFill>
                  <a:srgbClr val="002060"/>
                </a:solidFill>
              </a:rPr>
              <a:t>نشرة اكتتاب خاص للطرح الثانوي لأسهم قائمة</a:t>
            </a:r>
            <a:r>
              <a:rPr lang="en-US" sz="2700" b="1" dirty="0" smtClean="0">
                <a:solidFill>
                  <a:srgbClr val="002060"/>
                </a:solidFill>
              </a:rPr>
              <a:t>.</a:t>
            </a:r>
            <a:endParaRPr lang="ar-KW" sz="27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700" b="1" dirty="0">
                <a:solidFill>
                  <a:srgbClr val="002060"/>
                </a:solidFill>
              </a:rPr>
              <a:t>نشرة </a:t>
            </a:r>
            <a:r>
              <a:rPr lang="ar-KW" sz="2700" b="1" dirty="0" smtClean="0">
                <a:solidFill>
                  <a:srgbClr val="002060"/>
                </a:solidFill>
              </a:rPr>
              <a:t>اكتتاب الخاصة </a:t>
            </a:r>
            <a:r>
              <a:rPr lang="ar-KW" sz="2700" b="1" dirty="0">
                <a:solidFill>
                  <a:srgbClr val="002060"/>
                </a:solidFill>
              </a:rPr>
              <a:t>بإصدار وطرح وتسويق </a:t>
            </a:r>
            <a:r>
              <a:rPr lang="ar-KW" sz="2700" b="1" dirty="0" smtClean="0">
                <a:solidFill>
                  <a:srgbClr val="002060"/>
                </a:solidFill>
              </a:rPr>
              <a:t>أدوات الدين</a:t>
            </a:r>
            <a:r>
              <a:rPr lang="en-US" sz="2700" b="1" dirty="0" smtClean="0">
                <a:solidFill>
                  <a:srgbClr val="002060"/>
                </a:solidFill>
              </a:rPr>
              <a:t>.</a:t>
            </a:r>
            <a:endParaRPr lang="ar-KW" sz="27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ar-KW" sz="2700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ar-KW" sz="27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algn="r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en-US" sz="27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algn="just" fontAlgn="base">
              <a:spcAft>
                <a:spcPct val="0"/>
              </a:spcAft>
              <a:buNone/>
            </a:pPr>
            <a:endParaRPr lang="en-US" sz="27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2736304" cy="914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304" y="1125835"/>
            <a:ext cx="6084167" cy="4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3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4" y="274638"/>
            <a:ext cx="5876925" cy="1143000"/>
          </a:xfrm>
        </p:spPr>
        <p:txBody>
          <a:bodyPr>
            <a:normAutofit/>
          </a:bodyPr>
          <a:lstStyle/>
          <a:p>
            <a:pPr lvl="0" algn="r" rtl="1" fontAlgn="base">
              <a:spcAft>
                <a:spcPct val="0"/>
              </a:spcAft>
            </a:pPr>
            <a:endParaRPr lang="en-US" sz="3600" b="1" dirty="0">
              <a:solidFill>
                <a:schemeClr val="tx2"/>
              </a:solidFill>
              <a:latin typeface="Sakkal Majalla" pitchFamily="2" charset="-7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algn="just" fontAlgn="base">
              <a:spcAft>
                <a:spcPct val="0"/>
              </a:spcAft>
              <a:buNone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1"/>
            <a:ext cx="3170956" cy="914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0113881"/>
              </p:ext>
            </p:extLst>
          </p:nvPr>
        </p:nvGraphicFramePr>
        <p:xfrm>
          <a:off x="533400" y="1772816"/>
          <a:ext cx="8064896" cy="3220080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1565935"/>
                <a:gridCol w="6498961"/>
              </a:tblGrid>
              <a:tr h="58950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b="1" u="none" dirty="0">
                          <a:solidFill>
                            <a:srgbClr val="002060"/>
                          </a:solidFill>
                          <a:effectLst/>
                        </a:rPr>
                        <a:t>الغرض</a:t>
                      </a:r>
                      <a:endParaRPr lang="en-US" sz="1800" b="1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rgbClr val="002060"/>
                          </a:solidFill>
                          <a:effectLst/>
                        </a:rPr>
                        <a:t>Purpose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طلب اعتماد نشرة اكتتاب لطرح أوراق مالية.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4953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b="1" u="none" dirty="0">
                          <a:solidFill>
                            <a:srgbClr val="002060"/>
                          </a:solidFill>
                          <a:effectLst/>
                        </a:rPr>
                        <a:t>النطاق</a:t>
                      </a:r>
                      <a:endParaRPr lang="en-US" sz="1800" b="1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rgbClr val="002060"/>
                          </a:solidFill>
                          <a:effectLst/>
                        </a:rPr>
                        <a:t>Scope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>
                          <a:solidFill>
                            <a:srgbClr val="002060"/>
                          </a:solidFill>
                          <a:effectLst/>
                        </a:rPr>
                        <a:t>ينطبق هذا الإجراء 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على جميع </a:t>
                      </a:r>
                      <a:r>
                        <a:rPr lang="ar-KW" sz="1600" b="1" u="none" dirty="0">
                          <a:solidFill>
                            <a:srgbClr val="002060"/>
                          </a:solidFill>
                          <a:effectLst/>
                        </a:rPr>
                        <a:t>الشركات المساهمة (العامة/ المقفلة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).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932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متطلبات الإجراء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Requirements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تقديم نموذج طلب اعتماد نشرة اكتتاب لطرح أوراق مالية والتقيد بمتطلباته.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932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المرجع</a:t>
                      </a:r>
                      <a:endParaRPr lang="en-US" sz="1800" b="1" u="non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Reference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الفصل التاسع من اللائحة التنفيذية  لقانون رقم 7 لسنة 2010 بشأن إنشاء هيئة أسواق المال وتنظيم نشاط الأوراق المالية ولائحته التنفيذية.</a:t>
                      </a:r>
                      <a:endParaRPr lang="ar-KW" sz="1600" b="1" i="0" u="none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68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6120680" cy="1012974"/>
          </a:xfrm>
        </p:spPr>
        <p:txBody>
          <a:bodyPr>
            <a:noAutofit/>
          </a:bodyPr>
          <a:lstStyle/>
          <a:p>
            <a:pPr lvl="0" algn="r" rtl="1" fontAlgn="base">
              <a:spcAft>
                <a:spcPts val="600"/>
              </a:spcAft>
            </a:pPr>
            <a:r>
              <a:rPr lang="ar-KW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Arial"/>
              </a:rPr>
              <a:t>ا</a:t>
            </a:r>
            <a:r>
              <a:rPr lang="ar-KW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Arial"/>
              </a:rPr>
              <a:t>عتماد </a:t>
            </a:r>
            <a:r>
              <a:rPr lang="ar-KW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Arial"/>
              </a:rPr>
              <a:t>بنود جدول أعمال جمعية حملة السندات </a:t>
            </a:r>
            <a:r>
              <a:rPr lang="ar-KW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Arial"/>
              </a:rPr>
              <a:t>والصكوك</a:t>
            </a:r>
            <a:r>
              <a:rPr lang="en-US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Arial"/>
              </a:rPr>
              <a:t>:</a:t>
            </a:r>
            <a:r>
              <a:rPr lang="en-US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en-US" sz="24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81" y="1484784"/>
            <a:ext cx="1745755" cy="72008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en-US" sz="1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18866"/>
            <a:ext cx="2670448" cy="914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785094"/>
              </p:ext>
            </p:extLst>
          </p:nvPr>
        </p:nvGraphicFramePr>
        <p:xfrm>
          <a:off x="426590" y="1700808"/>
          <a:ext cx="8317802" cy="3220080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1507714"/>
                <a:gridCol w="6810088"/>
              </a:tblGrid>
              <a:tr h="3633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dirty="0">
                          <a:solidFill>
                            <a:srgbClr val="002060"/>
                          </a:solidFill>
                          <a:effectLst/>
                        </a:rPr>
                        <a:t>الغرض</a:t>
                      </a:r>
                      <a:endParaRPr lang="en-US" sz="1800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2060"/>
                          </a:solidFill>
                          <a:effectLst/>
                        </a:rPr>
                        <a:t>Purpose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طلب</a:t>
                      </a:r>
                      <a:r>
                        <a:rPr lang="ar-KW" sz="1600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اعتماد بنود جدول أعمال جمعية حملة السندات والصكوك المقدم من الشركة المساهمة المصدرة.</a:t>
                      </a:r>
                      <a:endParaRPr lang="ar-KW" sz="1600" b="1" i="0" u="none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74953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نطاق</a:t>
                      </a: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 التطبيق</a:t>
                      </a:r>
                      <a:endParaRPr lang="en-US" sz="1800" u="non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2060"/>
                          </a:solidFill>
                          <a:effectLst/>
                        </a:rPr>
                        <a:t>Scope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>
                          <a:solidFill>
                            <a:srgbClr val="002060"/>
                          </a:solidFill>
                          <a:effectLst/>
                        </a:rPr>
                        <a:t>ينطبق هذا الإجراء 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على جميع </a:t>
                      </a:r>
                      <a:r>
                        <a:rPr lang="ar-KW" sz="1600" b="1" u="none" dirty="0">
                          <a:solidFill>
                            <a:srgbClr val="002060"/>
                          </a:solidFill>
                          <a:effectLst/>
                        </a:rPr>
                        <a:t>الشركات المساهمة (العامة/ المقفلة</a:t>
                      </a: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).</a:t>
                      </a:r>
                      <a:endParaRPr lang="en-US" sz="16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932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متطلبات الإجراء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Requirements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تقديم نموذج طلب اعتماد بنود جدول أعمال جمعية حملة السندات والصكوك والتقيد بتعليماته.</a:t>
                      </a:r>
                      <a:endParaRPr lang="ar-KW" sz="1600" b="1" i="0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932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u="none" dirty="0" smtClean="0">
                          <a:solidFill>
                            <a:srgbClr val="002060"/>
                          </a:solidFill>
                          <a:effectLst/>
                        </a:rPr>
                        <a:t>المرجع</a:t>
                      </a:r>
                      <a:endParaRPr lang="en-US" sz="1800" u="non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Reference</a:t>
                      </a:r>
                      <a:endParaRPr lang="en-US" sz="1800" b="1" i="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KW" sz="16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مرسوم بقانون رقم (25) لسنة 2012 بإصدار قانون الشركات وتعديلاته و لائحته التنفيذية.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ar-KW" sz="1600" b="1" i="0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84594"/>
            <a:ext cx="6076764" cy="4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9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469" y="4149080"/>
            <a:ext cx="7772400" cy="1470025"/>
          </a:xfrm>
        </p:spPr>
        <p:txBody>
          <a:bodyPr>
            <a:normAutofit/>
          </a:bodyPr>
          <a:lstStyle/>
          <a:p>
            <a:pPr rtl="1"/>
            <a:r>
              <a:rPr lang="ar-KW" sz="6200" b="1" dirty="0" smtClean="0">
                <a:solidFill>
                  <a:srgbClr val="002060"/>
                </a:solidFill>
                <a:cs typeface="+mn-cs"/>
              </a:rPr>
              <a:t>مع أطيب التمنيات،،،</a:t>
            </a:r>
            <a:endParaRPr lang="en-GB" sz="6200" dirty="0">
              <a:solidFill>
                <a:srgbClr val="002060"/>
              </a:solidFill>
            </a:endParaRPr>
          </a:p>
        </p:txBody>
      </p:sp>
      <p:pic>
        <p:nvPicPr>
          <p:cNvPr id="6" name="Picture 5" descr="Picture 3.png"/>
          <p:cNvPicPr>
            <a:picLocks noChangeAspect="1"/>
          </p:cNvPicPr>
          <p:nvPr/>
        </p:nvPicPr>
        <p:blipFill rotWithShape="1">
          <a:blip r:embed="rId3" cstate="print"/>
          <a:srcRect r="75690"/>
          <a:stretch/>
        </p:blipFill>
        <p:spPr>
          <a:xfrm>
            <a:off x="1" y="0"/>
            <a:ext cx="2222937" cy="6858000"/>
          </a:xfrm>
          <a:prstGeom prst="rect">
            <a:avLst/>
          </a:prstGeom>
          <a:ln w="2857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112474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4800" b="1" u="sng" dirty="0" smtClean="0">
                <a:solidFill>
                  <a:srgbClr val="002060"/>
                </a:solidFill>
              </a:rPr>
              <a:t>أخيراً</a:t>
            </a:r>
          </a:p>
          <a:p>
            <a:pPr marL="685800" indent="-685800" algn="r" rtl="1">
              <a:buFont typeface="Wingdings" pitchFamily="2" charset="2"/>
              <a:buChar char="ü"/>
            </a:pPr>
            <a:r>
              <a:rPr lang="ar-KW" sz="4800" dirty="0" smtClean="0">
                <a:solidFill>
                  <a:srgbClr val="002060"/>
                </a:solidFill>
              </a:rPr>
              <a:t>الأسئلة والأجوبة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3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4" y="274638"/>
            <a:ext cx="5876925" cy="706090"/>
          </a:xfrm>
        </p:spPr>
        <p:txBody>
          <a:bodyPr>
            <a:normAutofit/>
          </a:bodyPr>
          <a:lstStyle/>
          <a:p>
            <a:pPr algn="r" rtl="1"/>
            <a:r>
              <a:rPr lang="ar-KW" sz="3200" b="1" dirty="0" smtClean="0">
                <a:solidFill>
                  <a:schemeClr val="tx2">
                    <a:lumMod val="75000"/>
                  </a:schemeClr>
                </a:solidFill>
              </a:rPr>
              <a:t>مقدمــــــــة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47056"/>
            <a:ext cx="8424936" cy="4879107"/>
          </a:xfrm>
        </p:spPr>
        <p:txBody>
          <a:bodyPr>
            <a:normAutofit fontScale="92500" lnSpcReduction="10000"/>
          </a:bodyPr>
          <a:lstStyle/>
          <a:p>
            <a:pPr marL="0" lvl="0" indent="0" algn="just" rtl="1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ar-KW" sz="2800" b="1" dirty="0">
                <a:solidFill>
                  <a:srgbClr val="002060"/>
                </a:solidFill>
                <a:latin typeface="Calibri" pitchFamily="34" charset="0"/>
              </a:rPr>
              <a:t>مقدمة عن </a:t>
            </a: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الورشة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ar-KW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 algn="just" rt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KW" sz="2900" dirty="0" smtClean="0">
                <a:solidFill>
                  <a:srgbClr val="002060"/>
                </a:solidFill>
                <a:latin typeface="Calibri" pitchFamily="34" charset="0"/>
              </a:rPr>
              <a:t>تعقد هيئة أسواق المال هذه الورشة بغرض توعية الشركات المساهمة بالإجراءات الواجب عليها اتباعها </a:t>
            </a:r>
            <a:r>
              <a:rPr lang="ar-KW" sz="2900" dirty="0">
                <a:solidFill>
                  <a:srgbClr val="002060"/>
                </a:solidFill>
                <a:latin typeface="Calibri" pitchFamily="34" charset="0"/>
              </a:rPr>
              <a:t>للتقيد </a:t>
            </a:r>
            <a:r>
              <a:rPr lang="ar-KW" sz="2900" dirty="0" smtClean="0">
                <a:solidFill>
                  <a:srgbClr val="002060"/>
                </a:solidFill>
                <a:latin typeface="Calibri" pitchFamily="34" charset="0"/>
              </a:rPr>
              <a:t>والالتزام </a:t>
            </a:r>
            <a:r>
              <a:rPr lang="ar-KW" sz="2900" dirty="0">
                <a:solidFill>
                  <a:srgbClr val="002060"/>
                </a:solidFill>
                <a:latin typeface="Calibri" pitchFamily="34" charset="0"/>
              </a:rPr>
              <a:t>بتعليمات </a:t>
            </a:r>
            <a:r>
              <a:rPr lang="ar-KW" sz="2900" dirty="0" smtClean="0">
                <a:solidFill>
                  <a:srgbClr val="002060"/>
                </a:solidFill>
                <a:latin typeface="Calibri" pitchFamily="34" charset="0"/>
              </a:rPr>
              <a:t>الهيئة الخاصة بعمل إدارة تنظيم الشركات.</a:t>
            </a:r>
            <a:r>
              <a:rPr lang="ar-KW" sz="2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29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 algn="just" rt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KW" sz="2900" dirty="0" smtClean="0">
                <a:solidFill>
                  <a:srgbClr val="002060"/>
                </a:solidFill>
                <a:latin typeface="Calibri" pitchFamily="34" charset="0"/>
              </a:rPr>
              <a:t>تندرج </a:t>
            </a:r>
            <a:r>
              <a:rPr lang="ar-KW" sz="2900" dirty="0">
                <a:solidFill>
                  <a:srgbClr val="002060"/>
                </a:solidFill>
                <a:latin typeface="Calibri" pitchFamily="34" charset="0"/>
              </a:rPr>
              <a:t>إدارة تنظيم الشركات تحت قطاع تنظيم الأسواق، وتختص الإدارة بجميع الأعمال المتعلقة </a:t>
            </a:r>
            <a:r>
              <a:rPr lang="ar-KW" sz="2900" dirty="0" smtClean="0">
                <a:solidFill>
                  <a:srgbClr val="002060"/>
                </a:solidFill>
                <a:latin typeface="Calibri" pitchFamily="34" charset="0"/>
              </a:rPr>
              <a:t>برؤوس أموال الشركات </a:t>
            </a:r>
            <a:r>
              <a:rPr lang="ar-KW" sz="2900" dirty="0">
                <a:solidFill>
                  <a:srgbClr val="002060"/>
                </a:solidFill>
                <a:latin typeface="Calibri" pitchFamily="34" charset="0"/>
              </a:rPr>
              <a:t>المساهمة (العامة/ المقفلة</a:t>
            </a:r>
            <a:r>
              <a:rPr lang="ar-KW" sz="2900" dirty="0" smtClean="0">
                <a:solidFill>
                  <a:srgbClr val="002060"/>
                </a:solidFill>
                <a:latin typeface="Calibri" pitchFamily="34" charset="0"/>
              </a:rPr>
              <a:t>)، </a:t>
            </a:r>
            <a:r>
              <a:rPr lang="ar-KW" sz="2900" dirty="0">
                <a:solidFill>
                  <a:srgbClr val="002060"/>
                </a:solidFill>
                <a:latin typeface="Calibri" pitchFamily="34" charset="0"/>
              </a:rPr>
              <a:t>وكذلك فيما يتعلق بإصدار أدوات الدين (سندات/صكوك</a:t>
            </a:r>
            <a:r>
              <a:rPr lang="ar-KW" sz="2900" dirty="0" smtClean="0">
                <a:solidFill>
                  <a:srgbClr val="002060"/>
                </a:solidFill>
                <a:latin typeface="Calibri" pitchFamily="34" charset="0"/>
              </a:rPr>
              <a:t>)، </a:t>
            </a:r>
            <a:r>
              <a:rPr lang="ar-KW" sz="2900" dirty="0">
                <a:solidFill>
                  <a:srgbClr val="002060"/>
                </a:solidFill>
                <a:latin typeface="Calibri" pitchFamily="34" charset="0"/>
              </a:rPr>
              <a:t>وتنقسم الإدارة إلى دائرتين هما:</a:t>
            </a:r>
          </a:p>
          <a:p>
            <a:pPr marL="0" lvl="0" indent="0" algn="just" rt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ar-KW" sz="1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0850" lvl="0" indent="0" algn="just" rtl="1" fontAlgn="base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ar-KW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KW" sz="2600" b="1" i="1" dirty="0" smtClean="0">
                <a:solidFill>
                  <a:srgbClr val="002060"/>
                </a:solidFill>
                <a:latin typeface="Calibri" pitchFamily="34" charset="0"/>
              </a:rPr>
              <a:t>دائرة هيكلة رأس المال.</a:t>
            </a:r>
          </a:p>
          <a:p>
            <a:pPr marL="450850" lvl="0" indent="0" algn="just" rtl="1" fontAlgn="base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ar-KW" sz="2600" b="1" i="1" dirty="0" smtClean="0">
                <a:solidFill>
                  <a:srgbClr val="002060"/>
                </a:solidFill>
                <a:latin typeface="Calibri" pitchFamily="34" charset="0"/>
              </a:rPr>
              <a:t> دائرة الإصدارات والاكتتابات</a:t>
            </a:r>
            <a:r>
              <a:rPr lang="ar-KW" sz="2800" dirty="0">
                <a:solidFill>
                  <a:srgbClr val="002060"/>
                </a:solidFill>
                <a:latin typeface="Calibri" pitchFamily="34" charset="0"/>
              </a:rPr>
              <a:t>.   </a:t>
            </a:r>
            <a:endParaRPr lang="ar-KW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0850" lvl="0" indent="0" algn="just" rtl="1" fontAlgn="base">
              <a:spcBef>
                <a:spcPct val="0"/>
              </a:spcBef>
              <a:spcAft>
                <a:spcPts val="600"/>
              </a:spcAft>
              <a:buNone/>
              <a:tabLst>
                <a:tab pos="450850" algn="l"/>
              </a:tabLst>
            </a:pPr>
            <a:endParaRPr lang="ar-KW" sz="3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</a:pPr>
            <a:endParaRPr lang="ar-KW" sz="2800" dirty="0">
              <a:solidFill>
                <a:srgbClr val="002060"/>
              </a:solidFill>
              <a:latin typeface="Calibri" pitchFamily="34" charset="0"/>
            </a:endParaRP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</a:pPr>
            <a:endParaRPr lang="ar-KW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 algn="just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ar-KW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32656"/>
            <a:ext cx="3170956" cy="914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704356" y="1121728"/>
            <a:ext cx="49705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64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692696"/>
            <a:ext cx="5167476" cy="706090"/>
          </a:xfrm>
        </p:spPr>
        <p:txBody>
          <a:bodyPr>
            <a:normAutofit/>
          </a:bodyPr>
          <a:lstStyle/>
          <a:p>
            <a:pPr algn="r" rtl="1"/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569371"/>
          </a:xfrm>
        </p:spPr>
        <p:txBody>
          <a:bodyPr>
            <a:normAutofit/>
          </a:bodyPr>
          <a:lstStyle/>
          <a:p>
            <a:pPr lvl="0" algn="just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حركة رؤوس أموال الشركات بالزيادة أو التخفيض.</a:t>
            </a: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شراء أو بيع أسهم الخزينة.</a:t>
            </a: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إصدار أدوات الدين (سندات، صكوك، أخرى).</a:t>
            </a: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نشرات الاكتتاب في طرح الأسهم أو إصدار أدوات الدين.</a:t>
            </a: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اعتماد بنود جدول أعمال جمعية حملة السندات والصكوك.</a:t>
            </a: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</a:pPr>
            <a:endParaRPr lang="ar-KW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</a:pPr>
            <a:endParaRPr lang="ar-KW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lvl="0" algn="just" rtl="1" fontAlgn="base">
              <a:spcBef>
                <a:spcPct val="0"/>
              </a:spcBef>
              <a:spcAft>
                <a:spcPts val="600"/>
              </a:spcAft>
            </a:pPr>
            <a:endParaRPr lang="ar-KW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 algn="just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ar-KW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32656"/>
            <a:ext cx="3170956" cy="914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7404" y="497468"/>
            <a:ext cx="461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ar-KW" sz="3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والتي تشرف على تنظيم الآتي</a:t>
            </a:r>
            <a:r>
              <a:rPr lang="ar-KW" sz="32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35896" y="1196752"/>
            <a:ext cx="482453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4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280" y="381001"/>
            <a:ext cx="6480720" cy="936103"/>
          </a:xfrm>
        </p:spPr>
        <p:txBody>
          <a:bodyPr>
            <a:noAutofit/>
          </a:bodyPr>
          <a:lstStyle/>
          <a:p>
            <a:pPr lvl="0" algn="r" rtl="1" fontAlgn="base">
              <a:spcAft>
                <a:spcPct val="0"/>
              </a:spcAft>
            </a:pP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  <a:t/>
            </a:r>
            <a:b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</a:br>
            <a:r>
              <a:rPr lang="ar-KW" sz="2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حركة رؤوس أموال الشركات بالزيادة أو </a:t>
            </a:r>
            <a:r>
              <a:rPr lang="ar-KW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التخفيض</a:t>
            </a:r>
            <a:r>
              <a:rPr lang="en-US" sz="2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ar-KW" sz="27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  <a:t/>
            </a:r>
            <a:br>
              <a:rPr lang="ar-KW" sz="27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Arial" charset="0"/>
              </a:rPr>
            </a:br>
            <a:endParaRPr lang="en-US" sz="27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00808"/>
            <a:ext cx="8229600" cy="35178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</a:rPr>
              <a:t>زيادة رأس المال بصورة نقدية</a:t>
            </a: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ar-KW" sz="28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</a:rPr>
              <a:t>زيادة رأس المال بصورة عينية</a:t>
            </a: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ar-KW" sz="28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</a:rPr>
              <a:t>زيادة رأس المال عن طريق توزيع أسهم منحة</a:t>
            </a: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ar-KW" sz="28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>
                <a:solidFill>
                  <a:srgbClr val="002060"/>
                </a:solidFill>
              </a:rPr>
              <a:t>زيادة رأس </a:t>
            </a:r>
            <a:r>
              <a:rPr lang="ar-KW" sz="2800" b="1" dirty="0" smtClean="0">
                <a:solidFill>
                  <a:srgbClr val="002060"/>
                </a:solidFill>
              </a:rPr>
              <a:t>المال عن طريق خيار شراء الأسهم للموظفين</a:t>
            </a: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ar-KW" sz="28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</a:rPr>
              <a:t>تخفيض رأس المال</a:t>
            </a: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ar-KW" sz="2800" b="1" dirty="0" smtClean="0">
              <a:solidFill>
                <a:srgbClr val="002060"/>
              </a:solidFill>
            </a:endParaRPr>
          </a:p>
          <a:p>
            <a:pPr lvl="0" algn="r" rtl="1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ar-KW" sz="2800" b="1" dirty="0" smtClean="0">
                <a:solidFill>
                  <a:srgbClr val="002060"/>
                </a:solidFill>
              </a:rPr>
              <a:t>إعادة هيكلة رأس المال</a:t>
            </a:r>
            <a:r>
              <a:rPr lang="ar-KW" sz="2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ar-KW" sz="2800" b="1" u="sng" dirty="0" smtClean="0">
              <a:solidFill>
                <a:srgbClr val="002060"/>
              </a:solidFill>
            </a:endParaRPr>
          </a:p>
          <a:p>
            <a:pPr marL="0" lvl="0" indent="0" algn="r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ar-KW" sz="2400" b="1" u="sng" spc="50" dirty="0">
              <a:ln w="11430"/>
              <a:solidFill>
                <a:srgbClr val="002060"/>
              </a:solidFill>
              <a:ea typeface="Calibri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en-US" sz="2400" b="1" spc="50" dirty="0" smtClean="0">
              <a:ln w="11430"/>
              <a:solidFill>
                <a:srgbClr val="002060"/>
              </a:solidFill>
              <a:ea typeface="Calibri"/>
            </a:endParaRPr>
          </a:p>
          <a:p>
            <a:pPr lvl="0" algn="just" rtl="1" fontAlgn="base">
              <a:spcAft>
                <a:spcPct val="0"/>
              </a:spcAft>
              <a:buFont typeface="Arial" charset="0"/>
              <a:buChar char="•"/>
            </a:pPr>
            <a:endParaRPr lang="en-US" sz="2400" b="1" spc="50" dirty="0">
              <a:ln w="11430"/>
              <a:solidFill>
                <a:srgbClr val="002060"/>
              </a:solidFill>
            </a:endParaRPr>
          </a:p>
          <a:p>
            <a:pPr marL="0" lvl="0" indent="0" algn="just" fontAlgn="base">
              <a:spcAft>
                <a:spcPct val="0"/>
              </a:spcAft>
              <a:buNone/>
            </a:pPr>
            <a:endParaRPr lang="en-US" sz="24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1001"/>
            <a:ext cx="2886472" cy="914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87824" y="1274893"/>
            <a:ext cx="605063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70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4" y="274638"/>
            <a:ext cx="5876925" cy="1143000"/>
          </a:xfrm>
        </p:spPr>
        <p:txBody>
          <a:bodyPr>
            <a:normAutofit/>
          </a:bodyPr>
          <a:lstStyle/>
          <a:p>
            <a:pPr lvl="0" algn="r" rtl="1" fontAlgn="base">
              <a:spcAft>
                <a:spcPct val="0"/>
              </a:spcAft>
            </a:pPr>
            <a:endParaRPr lang="en-US" sz="3600" b="1" dirty="0">
              <a:solidFill>
                <a:schemeClr val="tx2"/>
              </a:solidFill>
              <a:latin typeface="Sakkal Majalla" pitchFamily="2" charset="-7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ar-KW" sz="2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ts val="600"/>
              </a:spcAft>
              <a:buNone/>
            </a:pP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</a:endParaRPr>
          </a:p>
          <a:p>
            <a:pPr lvl="0" algn="just" rtl="1" fontAlgn="base">
              <a:spcAft>
                <a:spcPct val="0"/>
              </a:spcAft>
              <a:buFont typeface="Arial" charset="0"/>
              <a:buChar char="•"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0" indent="0" algn="just" fontAlgn="base">
              <a:spcAft>
                <a:spcPct val="0"/>
              </a:spcAft>
              <a:buNone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A151-84BD-4E71-B744-C440629F45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1"/>
            <a:ext cx="3170956" cy="914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4162"/>
            <a:ext cx="8001000" cy="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1920297"/>
              </p:ext>
            </p:extLst>
          </p:nvPr>
        </p:nvGraphicFramePr>
        <p:xfrm>
          <a:off x="599724" y="1702219"/>
          <a:ext cx="7926564" cy="4436383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1551953"/>
                <a:gridCol w="6374611"/>
              </a:tblGrid>
              <a:tr h="665573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kern="1200" dirty="0">
                          <a:solidFill>
                            <a:srgbClr val="002060"/>
                          </a:solidFill>
                          <a:effectLst/>
                        </a:rPr>
                        <a:t>الغرض</a:t>
                      </a:r>
                      <a:endParaRPr lang="en-US" sz="1800" u="none" kern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kern="1200" dirty="0">
                          <a:solidFill>
                            <a:srgbClr val="002060"/>
                          </a:solidFill>
                          <a:effectLst/>
                        </a:rPr>
                        <a:t>Purpose</a:t>
                      </a:r>
                      <a:endParaRPr lang="en-US" sz="18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1800" b="1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زيادة أو تخفيض رأس مال شركة مساهمة.</a:t>
                      </a:r>
                      <a:endParaRPr lang="ar-KW" sz="1800" b="1" i="0" u="non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4625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نطاق</a:t>
                      </a:r>
                      <a:r>
                        <a:rPr lang="ar-KW" sz="1800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 التطبيق</a:t>
                      </a:r>
                      <a:endParaRPr lang="en-US" sz="1800" u="none" kern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kern="1200" dirty="0">
                          <a:solidFill>
                            <a:srgbClr val="002060"/>
                          </a:solidFill>
                          <a:effectLst/>
                        </a:rPr>
                        <a:t>Scope</a:t>
                      </a:r>
                      <a:endParaRPr lang="en-US" sz="18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KW" sz="1800" b="1" u="none" kern="1200" dirty="0">
                          <a:solidFill>
                            <a:srgbClr val="002060"/>
                          </a:solidFill>
                          <a:effectLst/>
                        </a:rPr>
                        <a:t>ينطبق هذا الإجراء على الشركات المساهمة </a:t>
                      </a:r>
                      <a:r>
                        <a:rPr lang="ar-KW" sz="1800" b="1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المدرجة في سوق الكويت للأوراق المالية والشركات المرخصة</a:t>
                      </a:r>
                      <a:r>
                        <a:rPr lang="ar-KW" sz="1800" b="1" u="non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من قبل الهيئة</a:t>
                      </a:r>
                      <a:r>
                        <a:rPr lang="ar-KW" sz="1800" b="1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18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64436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1800" u="none" kern="1200" dirty="0">
                          <a:solidFill>
                            <a:srgbClr val="002060"/>
                          </a:solidFill>
                          <a:effectLst/>
                        </a:rPr>
                        <a:t>متطلبات الإجراء</a:t>
                      </a:r>
                      <a:endParaRPr lang="en-US" sz="1800" u="none" kern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kern="1200" dirty="0">
                          <a:solidFill>
                            <a:srgbClr val="002060"/>
                          </a:solidFill>
                          <a:effectLst/>
                        </a:rPr>
                        <a:t>Requirements</a:t>
                      </a:r>
                      <a:endParaRPr lang="en-US" sz="18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تقديم نموذج الإجراء المطلوب والتقيد بمتطلباته.</a:t>
                      </a:r>
                      <a:endParaRPr kumimoji="0" lang="en-US" sz="18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64436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KW" sz="1800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المرجع</a:t>
                      </a:r>
                      <a:endParaRPr lang="en-US" sz="1800" u="none" kern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KW" sz="1800" b="1" u="none" kern="1200" dirty="0" smtClean="0">
                          <a:solidFill>
                            <a:srgbClr val="002060"/>
                          </a:solidFill>
                          <a:effectLst/>
                        </a:rPr>
                        <a:t>مرسوم بقانون رقم (25) لسنة 2012 بإصدار قانون الشركات وتعديلاته ولائحته التنفيذية</a:t>
                      </a:r>
                      <a:r>
                        <a:rPr lang="ar-KW" sz="1800" b="1" u="non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وجميع القرارات المنظمة لذلك.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KW" sz="1800" b="1" u="non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قرار وزاري رقم (515) لسنة 2010 بشأن تنظيم شروط وإجراءات استدعاء زيادة وتخفيض رأس مال الشركات المساهمة.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KW" sz="1800" b="1" u="non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تعليمات هيئة أسواق المال بشأن زيادة أو خفض رأس مال الشركات المساهمة أو إصدار أوراق مالية.</a:t>
                      </a:r>
                      <a:endParaRPr lang="en-US" sz="1800" b="1" i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7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5"/>
            <a:ext cx="849694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44310"/>
            <a:ext cx="24482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 smtClean="0">
                <a:solidFill>
                  <a:srgbClr val="002060"/>
                </a:solidFill>
              </a:rPr>
              <a:t>مثال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1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nafarawy\Desktop\fgdgd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4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0"/>
            <a:ext cx="73533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94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874846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98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663</Words>
  <Application>Microsoft Office PowerPoint</Application>
  <PresentationFormat>On-screen Show (4:3)</PresentationFormat>
  <Paragraphs>137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ورشة عمل</vt:lpstr>
      <vt:lpstr>مقدمــــــــة</vt:lpstr>
      <vt:lpstr> </vt:lpstr>
      <vt:lpstr> حركة رؤوس أموال الشركات بالزيادة أو التخفيض: </vt:lpstr>
      <vt:lpstr>Slide 5</vt:lpstr>
      <vt:lpstr>Slide 6</vt:lpstr>
      <vt:lpstr>Slide 7</vt:lpstr>
      <vt:lpstr>Slide 8</vt:lpstr>
      <vt:lpstr>Slide 9</vt:lpstr>
      <vt:lpstr>شراء أو بيع أسهم الخزينة: </vt:lpstr>
      <vt:lpstr>Slide 11</vt:lpstr>
      <vt:lpstr>إصدار أدوات الدين (سندات، صكوك، أخرى): </vt:lpstr>
      <vt:lpstr> نشرات الاكتتاب لطرح الأسهم أو إصدار أدوات الدين: </vt:lpstr>
      <vt:lpstr>Slide 14</vt:lpstr>
      <vt:lpstr>اعتماد بنود جدول أعمال جمعية حملة السندات والصكوك: </vt:lpstr>
      <vt:lpstr>مع أطيب التمنيات،،،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ورشة عمل</dc:title>
  <dc:creator>Fouad Al-Ateeqi</dc:creator>
  <cp:lastModifiedBy>UC</cp:lastModifiedBy>
  <cp:revision>115</cp:revision>
  <cp:lastPrinted>2014-11-03T08:32:03Z</cp:lastPrinted>
  <dcterms:created xsi:type="dcterms:W3CDTF">2014-09-25T11:33:14Z</dcterms:created>
  <dcterms:modified xsi:type="dcterms:W3CDTF">2015-12-25T15:45:13Z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8b7f2750-21b4-4c47-939c-f52894735a0d</vt:lpwstr>
  </property>
  <property fmtid="{D5CDD505-2E9C-101B-9397-08002B2CF9AE}" pid="3" name="CMAClassification">
    <vt:lpwstr>Internal</vt:lpwstr>
  </property>
</Properties>
</file>